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59" r:id="rId4"/>
    <p:sldId id="260" r:id="rId5"/>
    <p:sldId id="261" r:id="rId6"/>
    <p:sldId id="270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Expenditure</a:t>
            </a:r>
          </a:p>
          <a:p>
            <a:pPr algn="ctr">
              <a:defRPr sz="1600"/>
            </a:pP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 Performance 2020 vs 2019</a:t>
            </a: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7413871494409653"/>
          <c:y val="2.2215516751286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4999999999996E-2"/>
          <c:y val="0.16189074803149606"/>
          <c:w val="0.85575696984727301"/>
          <c:h val="0.6385903051181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140.44999999999999</c:v>
                </c:pt>
                <c:pt idx="1">
                  <c:v>200.16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2019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64.31</c:v>
                </c:pt>
                <c:pt idx="1">
                  <c:v>85.9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3054079"/>
        <c:axId val="1823067391"/>
      </c:barChart>
      <c:catAx>
        <c:axId val="182305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67391"/>
        <c:crosses val="autoZero"/>
        <c:auto val="1"/>
        <c:lblAlgn val="ctr"/>
        <c:lblOffset val="100"/>
        <c:noMultiLvlLbl val="0"/>
      </c:catAx>
      <c:valAx>
        <c:axId val="1823067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305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549414098828213E-2"/>
          <c:y val="0.90560605314960629"/>
          <c:w val="0.53281692396718128"/>
          <c:h val="7.5643946850393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/>
              <a:t> % OF TOTAL</a:t>
            </a:r>
          </a:p>
        </c:rich>
      </c:tx>
      <c:layout>
        <c:manualLayout>
          <c:xMode val="edge"/>
          <c:yMode val="edge"/>
          <c:x val="0.43941068423530916"/>
          <c:y val="2.812500000000000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% OF TOTAL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608050963690953"/>
                  <c:y val="-3.6351051252673599E-3"/>
                </c:manualLayout>
              </c:layout>
              <c:tx>
                <c:rich>
                  <a:bodyPr/>
                  <a:lstStyle/>
                  <a:p>
                    <a:fld id="{D9E035E5-CCD3-4EDD-8C3F-DB34237B59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46.90%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12-4B91-BBF4-B5034AC2D0A8}"/>
                </c:ext>
              </c:extLst>
            </c:dLbl>
            <c:dLbl>
              <c:idx val="1"/>
              <c:layout>
                <c:manualLayout>
                  <c:x val="8.9519289417095249E-2"/>
                  <c:y val="-0.1292754198682842"/>
                </c:manualLayout>
              </c:layout>
              <c:tx>
                <c:rich>
                  <a:bodyPr/>
                  <a:lstStyle/>
                  <a:p>
                    <a:fld id="{E66431D9-8E38-4012-AA1F-188114A5468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13.37%</a:t>
                    </a:r>
                    <a:r>
                      <a:rPr lang="en-US" baseline="0" dirty="0"/>
                      <a:t>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12-4B91-BBF4-B5034AC2D0A8}"/>
                </c:ext>
              </c:extLst>
            </c:dLbl>
            <c:dLbl>
              <c:idx val="2"/>
              <c:layout>
                <c:manualLayout>
                  <c:x val="0.16046527388573401"/>
                  <c:y val="8.4885581288359335E-3"/>
                </c:manualLayout>
              </c:layout>
              <c:tx>
                <c:rich>
                  <a:bodyPr/>
                  <a:lstStyle/>
                  <a:p>
                    <a:fld id="{8C089CE0-922C-46D3-83F7-65C814845A23}" type="CATEGORYNAME">
                      <a:rPr lang="en-US" sz="80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34.13%,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12-4B91-BBF4-B5034AC2D0A8}"/>
                </c:ext>
              </c:extLst>
            </c:dLbl>
            <c:dLbl>
              <c:idx val="3"/>
              <c:layout>
                <c:manualLayout>
                  <c:x val="-3.3165464981592264E-2"/>
                  <c:y val="3.7069635826771655E-2"/>
                </c:manualLayout>
              </c:layout>
              <c:tx>
                <c:rich>
                  <a:bodyPr/>
                  <a:lstStyle/>
                  <a:p>
                    <a:pPr>
                      <a:defRPr lang="en-GB" sz="1000">
                        <a:latin typeface="Arial Black" panose="020B0A04020102020204" pitchFamily="34" charset="0"/>
                      </a:defRPr>
                    </a:pPr>
                    <a:fld id="{99D7BF61-E705-46DA-828F-0AEEA3092BDC}" type="CATEGORYNAME">
                      <a:rPr lang="en-US" sz="1000"/>
                      <a:pPr>
                        <a:defRPr lang="en-GB" sz="1000">
                          <a:latin typeface="Arial Black" panose="020B0A0402010202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/>
                      <a:t>, </a:t>
                    </a:r>
                    <a:r>
                      <a:rPr lang="en-US" sz="1000" baseline="0" dirty="0">
                        <a:solidFill>
                          <a:schemeClr val="tx1"/>
                        </a:solidFill>
                      </a:rPr>
                      <a:t>5.60%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12-4B91-BBF4-B5034AC2D0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12-4B91-BBF4-B5034AC2D0A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12-4B91-BBF4-B5034AC2D0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2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IGR</c:v>
                </c:pt>
                <c:pt idx="1">
                  <c:v>VAT</c:v>
                </c:pt>
                <c:pt idx="2">
                  <c:v>STATUTORY ALLOCATION</c:v>
                </c:pt>
                <c:pt idx="3">
                  <c:v>CAPITAL RECEIPT</c:v>
                </c:pt>
                <c:pt idx="4">
                  <c:v>CAPEX REFUND</c:v>
                </c:pt>
                <c:pt idx="5">
                  <c:v>OTHER INCOME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0.46899999999999997</c:v>
                </c:pt>
                <c:pt idx="1">
                  <c:v>0.13370000000000001</c:v>
                </c:pt>
                <c:pt idx="2">
                  <c:v>0.34129999999999999</c:v>
                </c:pt>
                <c:pt idx="3">
                  <c:v>5.6000000000000001E-2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F76-8F37-6D8619513F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362294819183872E-2"/>
          <c:y val="0.18067462630921988"/>
          <c:w val="0.90372916666666669"/>
          <c:h val="0.5464328727267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Capex Refund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23.68</c:v>
                </c:pt>
                <c:pt idx="1">
                  <c:v>17.23</c:v>
                </c:pt>
                <c:pt idx="2">
                  <c:v>0</c:v>
                </c:pt>
                <c:pt idx="3">
                  <c:v>6.75</c:v>
                </c:pt>
                <c:pt idx="4">
                  <c:v>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Capex Refund</c:v>
                </c:pt>
                <c:pt idx="3">
                  <c:v>VAT</c:v>
                </c:pt>
                <c:pt idx="4">
                  <c:v>Capital Receipts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29.58</c:v>
                </c:pt>
                <c:pt idx="1">
                  <c:v>18.8</c:v>
                </c:pt>
                <c:pt idx="2">
                  <c:v>33.020000000000003</c:v>
                </c:pt>
                <c:pt idx="3">
                  <c:v>6.95</c:v>
                </c:pt>
                <c:pt idx="4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3647200"/>
        <c:axId val="1253654272"/>
      </c:barChart>
      <c:catAx>
        <c:axId val="125364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54272"/>
        <c:crosses val="autoZero"/>
        <c:auto val="1"/>
        <c:lblAlgn val="ctr"/>
        <c:lblOffset val="100"/>
        <c:noMultiLvlLbl val="0"/>
      </c:catAx>
      <c:valAx>
        <c:axId val="12536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6472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12"/>
          <c:y val="6.0656266327063738E-2"/>
          <c:w val="0.23415501968503938"/>
          <c:h val="0.130664266588296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25.97</c:v>
                </c:pt>
                <c:pt idx="1">
                  <c:v>8.4499999999999993</c:v>
                </c:pt>
                <c:pt idx="2">
                  <c:v>10.119999999999999</c:v>
                </c:pt>
                <c:pt idx="3">
                  <c:v>0.33</c:v>
                </c:pt>
                <c:pt idx="4">
                  <c:v>19.43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33.07</c:v>
                </c:pt>
                <c:pt idx="1">
                  <c:v>4.88</c:v>
                </c:pt>
                <c:pt idx="2">
                  <c:v>8.09</c:v>
                </c:pt>
                <c:pt idx="3">
                  <c:v>3.86</c:v>
                </c:pt>
                <c:pt idx="4">
                  <c:v>35.99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3247008"/>
        <c:axId val="1013249504"/>
      </c:barChart>
      <c:catAx>
        <c:axId val="101324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9504"/>
        <c:crosses val="autoZero"/>
        <c:auto val="1"/>
        <c:lblAlgn val="ctr"/>
        <c:lblOffset val="100"/>
        <c:noMultiLvlLbl val="0"/>
      </c:catAx>
      <c:valAx>
        <c:axId val="1013249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24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E8F0D-88F0-43B0-B5A3-93EFDF0CC5B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8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4807D-32FC-4CD9-BB34-6411230D5478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4807D-32FC-4CD9-BB34-6411230D5478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July 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959429" y="222069"/>
            <a:ext cx="8251371" cy="92963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i="1" dirty="0"/>
              <a:t>REVISED BUDGET (280.91NBn)</a:t>
            </a:r>
            <a:br>
              <a:rPr lang="en-US" sz="2000" i="1" dirty="0"/>
            </a:br>
            <a:r>
              <a:rPr lang="en-US" sz="1800" i="1" dirty="0"/>
              <a:t>HALF YEAR </a:t>
            </a:r>
            <a:r>
              <a:rPr lang="yo-NG" sz="1800" i="1" dirty="0"/>
              <a:t>B</a:t>
            </a:r>
            <a:r>
              <a:rPr lang="en-US" sz="1800" i="1" dirty="0"/>
              <a:t>UDGET IMPLEMENTATION REPORT</a:t>
            </a:r>
            <a:br>
              <a:rPr lang="en-US" sz="1800" i="1" dirty="0"/>
            </a:br>
            <a:r>
              <a:rPr lang="en-US" sz="1800" i="1" dirty="0"/>
              <a:t>(JANUARY –JUNE 2020)</a:t>
            </a:r>
            <a:r>
              <a:rPr lang="yo-NG" sz="1800" i="1" dirty="0"/>
              <a:t> </a:t>
            </a:r>
            <a:endParaRPr lang="en-GB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520996"/>
              </p:ext>
            </p:extLst>
          </p:nvPr>
        </p:nvGraphicFramePr>
        <p:xfrm>
          <a:off x="1867988" y="1123574"/>
          <a:ext cx="8434252" cy="5273021"/>
        </p:xfrm>
        <a:graphic>
          <a:graphicData uri="http://schemas.openxmlformats.org/drawingml/2006/table">
            <a:tbl>
              <a:tblPr/>
              <a:tblGrid>
                <a:gridCol w="531824">
                  <a:extLst>
                    <a:ext uri="{9D8B030D-6E8A-4147-A177-3AD203B41FA5}">
                      <a16:colId xmlns:a16="http://schemas.microsoft.com/office/drawing/2014/main" val="4091541964"/>
                    </a:ext>
                  </a:extLst>
                </a:gridCol>
                <a:gridCol w="1339019">
                  <a:extLst>
                    <a:ext uri="{9D8B030D-6E8A-4147-A177-3AD203B41FA5}">
                      <a16:colId xmlns:a16="http://schemas.microsoft.com/office/drawing/2014/main" val="3399020861"/>
                    </a:ext>
                  </a:extLst>
                </a:gridCol>
                <a:gridCol w="1379235">
                  <a:extLst>
                    <a:ext uri="{9D8B030D-6E8A-4147-A177-3AD203B41FA5}">
                      <a16:colId xmlns:a16="http://schemas.microsoft.com/office/drawing/2014/main" val="915380327"/>
                    </a:ext>
                  </a:extLst>
                </a:gridCol>
                <a:gridCol w="1379234">
                  <a:extLst>
                    <a:ext uri="{9D8B030D-6E8A-4147-A177-3AD203B41FA5}">
                      <a16:colId xmlns:a16="http://schemas.microsoft.com/office/drawing/2014/main" val="2532167259"/>
                    </a:ext>
                  </a:extLst>
                </a:gridCol>
                <a:gridCol w="1406547">
                  <a:extLst>
                    <a:ext uri="{9D8B030D-6E8A-4147-A177-3AD203B41FA5}">
                      <a16:colId xmlns:a16="http://schemas.microsoft.com/office/drawing/2014/main" val="382342561"/>
                    </a:ext>
                  </a:extLst>
                </a:gridCol>
                <a:gridCol w="833003">
                  <a:extLst>
                    <a:ext uri="{9D8B030D-6E8A-4147-A177-3AD203B41FA5}">
                      <a16:colId xmlns:a16="http://schemas.microsoft.com/office/drawing/2014/main" val="3367624098"/>
                    </a:ext>
                  </a:extLst>
                </a:gridCol>
                <a:gridCol w="778380">
                  <a:extLst>
                    <a:ext uri="{9D8B030D-6E8A-4147-A177-3AD203B41FA5}">
                      <a16:colId xmlns:a16="http://schemas.microsoft.com/office/drawing/2014/main" val="1467939818"/>
                    </a:ext>
                  </a:extLst>
                </a:gridCol>
                <a:gridCol w="787010">
                  <a:extLst>
                    <a:ext uri="{9D8B030D-6E8A-4147-A177-3AD203B41FA5}">
                      <a16:colId xmlns:a16="http://schemas.microsoft.com/office/drawing/2014/main" val="1898070213"/>
                    </a:ext>
                  </a:extLst>
                </a:gridCol>
              </a:tblGrid>
              <a:tr h="168850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7581" marR="7581" marT="758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527961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790331"/>
                  </a:ext>
                </a:extLst>
              </a:tr>
              <a:tr h="4677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132,481,051,124.53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66,240,525,562.27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44,872,315,101.78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093875"/>
                  </a:ext>
                </a:extLst>
              </a:tr>
              <a:tr h="3565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148,426,487,251.94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74,213,243,625.97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19,433,436,007.11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663303"/>
                  </a:ext>
                </a:extLst>
              </a:tr>
              <a:tr h="3565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280,907,538,376.47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140,453,769,188.24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64,305,751,108.89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179701"/>
                  </a:ext>
                </a:extLst>
              </a:tr>
              <a:tr h="247354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244279"/>
                  </a:ext>
                </a:extLst>
              </a:tr>
              <a:tr h="51123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Performance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 Budget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7357105"/>
                  </a:ext>
                </a:extLst>
              </a:tr>
              <a:tr h="3444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21,305,456,471.18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78764"/>
                  </a:ext>
                </a:extLst>
              </a:tr>
              <a:tr h="3565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113,552,327,272.42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56,776,163,636.21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23,684,447,524.74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040422"/>
                  </a:ext>
                </a:extLst>
              </a:tr>
              <a:tr h="3565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23,685,197,564.84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11,842,598,782.42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17,232,028,283.03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480731"/>
                  </a:ext>
                </a:extLst>
              </a:tr>
              <a:tr h="2763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321949"/>
                  </a:ext>
                </a:extLst>
              </a:tr>
              <a:tr h="320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14,101,725,230.63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7,050,862,615.32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6,753,446,554.19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106334"/>
                  </a:ext>
                </a:extLst>
              </a:tr>
              <a:tr h="1994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- 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026945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108,262,831,837.40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54,131,415,918.70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2,826,737,643.96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244249"/>
                  </a:ext>
                </a:extLst>
              </a:tr>
              <a:tr h="3565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280,907,538,376.47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129,801,040,952.65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50,496,660,005.92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39531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0" y="142875"/>
            <a:ext cx="7500938" cy="6429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GB" sz="3100" dirty="0">
                <a:latin typeface="+mn-lt"/>
              </a:rPr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yo-NG" sz="2700" dirty="0">
                <a:latin typeface="+mn-lt"/>
              </a:rPr>
              <a:t>Jan</a:t>
            </a:r>
            <a:r>
              <a:rPr lang="en-US" sz="2700" dirty="0">
                <a:latin typeface="+mn-lt"/>
              </a:rPr>
              <a:t>uary</a:t>
            </a:r>
            <a:r>
              <a:rPr lang="yo-NG" sz="2700" dirty="0">
                <a:latin typeface="+mn-lt"/>
              </a:rPr>
              <a:t> to</a:t>
            </a:r>
            <a:r>
              <a:rPr lang="en-ZA" sz="2700" dirty="0">
                <a:latin typeface="+mn-lt"/>
              </a:rPr>
              <a:t> June</a:t>
            </a:r>
            <a:r>
              <a:rPr lang="yo-NG" sz="2700" dirty="0">
                <a:latin typeface="+mn-lt"/>
              </a:rPr>
              <a:t> 201</a:t>
            </a:r>
            <a:r>
              <a:rPr lang="en-ZA" sz="2700" dirty="0">
                <a:latin typeface="+mn-lt"/>
              </a:rPr>
              <a:t>9 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D6B85-5141-4E3A-A5B2-47B14D7D40B9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0D28F81-4A59-40FA-AA3C-C7F2771C2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622" y="6300"/>
            <a:ext cx="1287379" cy="929705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28218"/>
              </p:ext>
            </p:extLst>
          </p:nvPr>
        </p:nvGraphicFramePr>
        <p:xfrm>
          <a:off x="1802673" y="1072580"/>
          <a:ext cx="8778241" cy="4792643"/>
        </p:xfrm>
        <a:graphic>
          <a:graphicData uri="http://schemas.openxmlformats.org/drawingml/2006/table">
            <a:tbl>
              <a:tblPr/>
              <a:tblGrid>
                <a:gridCol w="1516197">
                  <a:extLst>
                    <a:ext uri="{9D8B030D-6E8A-4147-A177-3AD203B41FA5}">
                      <a16:colId xmlns:a16="http://schemas.microsoft.com/office/drawing/2014/main" val="510845779"/>
                    </a:ext>
                  </a:extLst>
                </a:gridCol>
                <a:gridCol w="2158984">
                  <a:extLst>
                    <a:ext uri="{9D8B030D-6E8A-4147-A177-3AD203B41FA5}">
                      <a16:colId xmlns:a16="http://schemas.microsoft.com/office/drawing/2014/main" val="2866213527"/>
                    </a:ext>
                  </a:extLst>
                </a:gridCol>
                <a:gridCol w="2259587">
                  <a:extLst>
                    <a:ext uri="{9D8B030D-6E8A-4147-A177-3AD203B41FA5}">
                      <a16:colId xmlns:a16="http://schemas.microsoft.com/office/drawing/2014/main" val="3947753132"/>
                    </a:ext>
                  </a:extLst>
                </a:gridCol>
                <a:gridCol w="1351810">
                  <a:extLst>
                    <a:ext uri="{9D8B030D-6E8A-4147-A177-3AD203B41FA5}">
                      <a16:colId xmlns:a16="http://schemas.microsoft.com/office/drawing/2014/main" val="2453815245"/>
                    </a:ext>
                  </a:extLst>
                </a:gridCol>
                <a:gridCol w="1491663">
                  <a:extLst>
                    <a:ext uri="{9D8B030D-6E8A-4147-A177-3AD203B41FA5}">
                      <a16:colId xmlns:a16="http://schemas.microsoft.com/office/drawing/2014/main" val="990976463"/>
                    </a:ext>
                  </a:extLst>
                </a:gridCol>
              </a:tblGrid>
              <a:tr h="4186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      Jan. – Dec.. 2019  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Performance on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430217"/>
                  </a:ext>
                </a:extLst>
              </a:tr>
              <a:tr h="33426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33,074,414,158.56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90531"/>
                  </a:ext>
                </a:extLst>
              </a:tr>
              <a:tr h="4186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4,879,737,969.65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330467"/>
                  </a:ext>
                </a:extLst>
              </a:tr>
              <a:tr h="516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97,980,000,000.00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37,954,152,128.21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138285"/>
                  </a:ext>
                </a:extLst>
              </a:tr>
              <a:tr h="5458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41,185,700,000.00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8,093,519,746.89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742651"/>
                  </a:ext>
                </a:extLst>
              </a:tr>
              <a:tr h="4618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3,857,698,197.23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4698"/>
                  </a:ext>
                </a:extLst>
              </a:tr>
              <a:tr h="64422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149,665,700,000.00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49,905,370,072.33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318630"/>
                  </a:ext>
                </a:extLst>
              </a:tr>
              <a:tr h="2491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231,507,328,788.00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26,650,238,919.97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16904"/>
                  </a:ext>
                </a:extLst>
              </a:tr>
              <a:tr h="4497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9,347,595,874.57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184990"/>
                  </a:ext>
                </a:extLst>
              </a:tr>
              <a:tr h="50443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250,657,328,788.00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35,997,834,794.54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697395"/>
                  </a:ext>
                </a:extLst>
              </a:tr>
              <a:tr h="2491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400,323,028,788.00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85,903,204,866.87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566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6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863" y="6299"/>
            <a:ext cx="7550331" cy="83350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1600" dirty="0"/>
              <a:t>Comparison of Expenditure Actual Performance for Half Year of 2020 and Corresponding Period, 2019</a:t>
            </a:r>
            <a:endParaRPr lang="en-GB" sz="16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33257"/>
              </p:ext>
            </p:extLst>
          </p:nvPr>
        </p:nvGraphicFramePr>
        <p:xfrm>
          <a:off x="2094054" y="720409"/>
          <a:ext cx="7429500" cy="3351135"/>
        </p:xfrm>
        <a:graphic>
          <a:graphicData uri="http://schemas.openxmlformats.org/drawingml/2006/table">
            <a:tbl>
              <a:tblPr/>
              <a:tblGrid>
                <a:gridCol w="546968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129387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050175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683905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922721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25.97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33.07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38.50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-21.47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73.16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53.53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44.18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25.09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-91.45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49.90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58.10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-10.08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30.22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-46.01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85.89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ucida Sans Unicode" panose="020B0602030504020204" pitchFamily="34" charset="0"/>
                        </a:rPr>
                        <a:t>-25.14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85258578"/>
              </p:ext>
            </p:extLst>
          </p:nvPr>
        </p:nvGraphicFramePr>
        <p:xfrm>
          <a:off x="2272552" y="4097232"/>
          <a:ext cx="7237207" cy="242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6" y="1481329"/>
            <a:ext cx="4182793" cy="46803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 Performance as at</a:t>
            </a:r>
            <a:r>
              <a:rPr lang="en-GB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June,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yo-NG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N64.31B</a:t>
            </a:r>
            <a:r>
              <a:rPr lang="en-ZA" sz="14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45.78% of the proportionate target of N140.45B.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It also represents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22.89% of the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total        budget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N280.91B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actual expenditure deviation from total budget expenditure is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77.1%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The performance depicts a negative change of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-25.13%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 in expenditure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400" dirty="0">
                <a:latin typeface="Arial Rounded MT Bold" panose="020F0704030504030204" pitchFamily="34" charset="0"/>
                <a:cs typeface="Arial" charset="0"/>
              </a:rPr>
              <a:t>201</a:t>
            </a:r>
            <a:r>
              <a:rPr lang="en-US" sz="1400" dirty="0">
                <a:latin typeface="Arial Rounded MT Bold" panose="020F0704030504030204" pitchFamily="34" charset="0"/>
                <a:cs typeface="Arial" charset="0"/>
              </a:rPr>
              <a:t>9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85.90B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21.46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%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total Budget</a:t>
            </a:r>
            <a:r>
              <a:rPr lang="en-ZA" sz="14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4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4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400.32B and 42.92% </a:t>
            </a:r>
            <a:r>
              <a:rPr lang="en-ZA" sz="14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400" b="1" dirty="0">
                <a:latin typeface="Arial Rounded MT Bold" panose="020F0704030504030204" pitchFamily="34" charset="0"/>
                <a:cs typeface="Arial" charset="0"/>
              </a:rPr>
              <a:t>N200.16B.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100" dirty="0"/>
              <a:t>Year 2020 Mid Year REVISED </a:t>
            </a:r>
            <a:r>
              <a:rPr lang="yo-NG" sz="3100" dirty="0"/>
              <a:t>Budget</a:t>
            </a:r>
            <a:r>
              <a:rPr lang="en-US" sz="31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05889993"/>
              </p:ext>
            </p:extLst>
          </p:nvPr>
        </p:nvGraphicFramePr>
        <p:xfrm>
          <a:off x="2225040" y="1449978"/>
          <a:ext cx="3870960" cy="4231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Revenue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597" y="166548"/>
            <a:ext cx="7929154" cy="982983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US" b="1" dirty="0"/>
            </a:br>
            <a:r>
              <a:rPr lang="en-US" sz="2200" dirty="0"/>
              <a:t>Details of Actual Revenue (January – June 2020)</a:t>
            </a:r>
            <a:br>
              <a:rPr lang="en-US" sz="3100" dirty="0"/>
            </a:br>
            <a:endParaRPr lang="en-GB" sz="3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7FA1D5-D00A-426A-8B1A-8126F83FE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467510"/>
              </p:ext>
            </p:extLst>
          </p:nvPr>
        </p:nvGraphicFramePr>
        <p:xfrm>
          <a:off x="1528354" y="1144643"/>
          <a:ext cx="4240433" cy="4568714"/>
        </p:xfrm>
        <a:graphic>
          <a:graphicData uri="http://schemas.openxmlformats.org/drawingml/2006/table">
            <a:tbl>
              <a:tblPr/>
              <a:tblGrid>
                <a:gridCol w="502398">
                  <a:extLst>
                    <a:ext uri="{9D8B030D-6E8A-4147-A177-3AD203B41FA5}">
                      <a16:colId xmlns:a16="http://schemas.microsoft.com/office/drawing/2014/main" val="3612551319"/>
                    </a:ext>
                  </a:extLst>
                </a:gridCol>
                <a:gridCol w="1560097">
                  <a:extLst>
                    <a:ext uri="{9D8B030D-6E8A-4147-A177-3AD203B41FA5}">
                      <a16:colId xmlns:a16="http://schemas.microsoft.com/office/drawing/2014/main" val="2452492371"/>
                    </a:ext>
                  </a:extLst>
                </a:gridCol>
                <a:gridCol w="1167285">
                  <a:extLst>
                    <a:ext uri="{9D8B030D-6E8A-4147-A177-3AD203B41FA5}">
                      <a16:colId xmlns:a16="http://schemas.microsoft.com/office/drawing/2014/main" val="595454233"/>
                    </a:ext>
                  </a:extLst>
                </a:gridCol>
                <a:gridCol w="1010653">
                  <a:extLst>
                    <a:ext uri="{9D8B030D-6E8A-4147-A177-3AD203B41FA5}">
                      <a16:colId xmlns:a16="http://schemas.microsoft.com/office/drawing/2014/main" val="3423164889"/>
                    </a:ext>
                  </a:extLst>
                </a:gridCol>
              </a:tblGrid>
              <a:tr h="4841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263290"/>
                  </a:ext>
                </a:extLst>
              </a:tr>
              <a:tr h="4841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23.68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46.90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6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34.13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849080"/>
                  </a:ext>
                </a:extLst>
              </a:tr>
              <a:tr h="6773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Other income/Paris Club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363572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82574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47.66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94.39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65343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36049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Refund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920397"/>
                  </a:ext>
                </a:extLst>
              </a:tr>
              <a:tr h="596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50.49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604484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383267582"/>
              </p:ext>
            </p:extLst>
          </p:nvPr>
        </p:nvGraphicFramePr>
        <p:xfrm>
          <a:off x="6240378" y="1396999"/>
          <a:ext cx="4648015" cy="4764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43783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- June 2020.)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456738502"/>
              </p:ext>
            </p:extLst>
          </p:nvPr>
        </p:nvGraphicFramePr>
        <p:xfrm>
          <a:off x="2563349" y="4401799"/>
          <a:ext cx="5945183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394957"/>
              </p:ext>
            </p:extLst>
          </p:nvPr>
        </p:nvGraphicFramePr>
        <p:xfrm>
          <a:off x="1271455" y="564963"/>
          <a:ext cx="8773882" cy="3930352"/>
        </p:xfrm>
        <a:graphic>
          <a:graphicData uri="http://schemas.openxmlformats.org/drawingml/2006/table">
            <a:tbl>
              <a:tblPr/>
              <a:tblGrid>
                <a:gridCol w="713726">
                  <a:extLst>
                    <a:ext uri="{9D8B030D-6E8A-4147-A177-3AD203B41FA5}">
                      <a16:colId xmlns:a16="http://schemas.microsoft.com/office/drawing/2014/main" val="4235707787"/>
                    </a:ext>
                  </a:extLst>
                </a:gridCol>
                <a:gridCol w="931410">
                  <a:extLst>
                    <a:ext uri="{9D8B030D-6E8A-4147-A177-3AD203B41FA5}">
                      <a16:colId xmlns:a16="http://schemas.microsoft.com/office/drawing/2014/main" val="1828854268"/>
                    </a:ext>
                  </a:extLst>
                </a:gridCol>
                <a:gridCol w="685176">
                  <a:extLst>
                    <a:ext uri="{9D8B030D-6E8A-4147-A177-3AD203B41FA5}">
                      <a16:colId xmlns:a16="http://schemas.microsoft.com/office/drawing/2014/main" val="183781287"/>
                    </a:ext>
                  </a:extLst>
                </a:gridCol>
                <a:gridCol w="956392">
                  <a:extLst>
                    <a:ext uri="{9D8B030D-6E8A-4147-A177-3AD203B41FA5}">
                      <a16:colId xmlns:a16="http://schemas.microsoft.com/office/drawing/2014/main" val="1514382113"/>
                    </a:ext>
                  </a:extLst>
                </a:gridCol>
                <a:gridCol w="685176">
                  <a:extLst>
                    <a:ext uri="{9D8B030D-6E8A-4147-A177-3AD203B41FA5}">
                      <a16:colId xmlns:a16="http://schemas.microsoft.com/office/drawing/2014/main" val="4200302347"/>
                    </a:ext>
                  </a:extLst>
                </a:gridCol>
                <a:gridCol w="996513">
                  <a:extLst>
                    <a:ext uri="{9D8B030D-6E8A-4147-A177-3AD203B41FA5}">
                      <a16:colId xmlns:a16="http://schemas.microsoft.com/office/drawing/2014/main" val="3916333401"/>
                    </a:ext>
                  </a:extLst>
                </a:gridCol>
                <a:gridCol w="676696">
                  <a:extLst>
                    <a:ext uri="{9D8B030D-6E8A-4147-A177-3AD203B41FA5}">
                      <a16:colId xmlns:a16="http://schemas.microsoft.com/office/drawing/2014/main" val="130912969"/>
                    </a:ext>
                  </a:extLst>
                </a:gridCol>
                <a:gridCol w="1006148">
                  <a:extLst>
                    <a:ext uri="{9D8B030D-6E8A-4147-A177-3AD203B41FA5}">
                      <a16:colId xmlns:a16="http://schemas.microsoft.com/office/drawing/2014/main" val="3201728472"/>
                    </a:ext>
                  </a:extLst>
                </a:gridCol>
                <a:gridCol w="986176">
                  <a:extLst>
                    <a:ext uri="{9D8B030D-6E8A-4147-A177-3AD203B41FA5}">
                      <a16:colId xmlns:a16="http://schemas.microsoft.com/office/drawing/2014/main" val="2276500083"/>
                    </a:ext>
                  </a:extLst>
                </a:gridCol>
                <a:gridCol w="1136469">
                  <a:extLst>
                    <a:ext uri="{9D8B030D-6E8A-4147-A177-3AD203B41FA5}">
                      <a16:colId xmlns:a16="http://schemas.microsoft.com/office/drawing/2014/main" val="2104855827"/>
                    </a:ext>
                  </a:extLst>
                </a:gridCol>
              </a:tblGrid>
              <a:tr h="153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716282"/>
                  </a:ext>
                </a:extLst>
              </a:tr>
              <a:tr h="51952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Jan.-June. Actual            (N 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 Estimates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Jan.-June Actual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370944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982269"/>
                  </a:ext>
                </a:extLst>
              </a:tr>
              <a:tr h="1923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.(a)                    IGR;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940811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748636"/>
                  </a:ext>
                </a:extLst>
              </a:tr>
              <a:tr h="21567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037413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144444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Paris Club Refund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771920"/>
                  </a:ext>
                </a:extLst>
              </a:tr>
              <a:tr h="2273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072302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986586"/>
                  </a:ext>
                </a:extLst>
              </a:tr>
              <a:tr h="2987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687448"/>
                  </a:ext>
                </a:extLst>
              </a:tr>
              <a:tr h="3672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Capex (F.G Road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505142"/>
                  </a:ext>
                </a:extLst>
              </a:tr>
              <a:tr h="1533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1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7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41949" y="188483"/>
            <a:ext cx="8038531" cy="636819"/>
          </a:xfrm>
        </p:spPr>
        <p:txBody>
          <a:bodyPr>
            <a:noAutofit/>
          </a:bodyPr>
          <a:lstStyle/>
          <a:p>
            <a:pPr algn="ctr"/>
            <a:r>
              <a:rPr lang="en-GB" sz="2000" dirty="0">
                <a:latin typeface="Arial Rounded MT Bold" panose="020F0704030504030204" pitchFamily="34" charset="0"/>
              </a:rPr>
              <a:t>Revenue Details at a glance </a:t>
            </a:r>
            <a:r>
              <a:rPr lang="en-US" sz="2000" dirty="0">
                <a:latin typeface="Arial Rounded MT Bold" panose="020F0704030504030204" pitchFamily="34" charset="0"/>
              </a:rPr>
              <a:t>(January-June 2019)</a:t>
            </a:r>
            <a:r>
              <a:rPr lang="yo-NG" sz="2000" dirty="0">
                <a:latin typeface="Arial Rounded MT Bold" panose="020F0704030504030204" pitchFamily="34" charset="0"/>
              </a:rPr>
              <a:t> </a:t>
            </a:r>
            <a:endParaRPr lang="en-GB" sz="2000" dirty="0">
              <a:latin typeface="Arial Rounded MT Bold" panose="020F07040305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301771"/>
              </p:ext>
            </p:extLst>
          </p:nvPr>
        </p:nvGraphicFramePr>
        <p:xfrm>
          <a:off x="1766898" y="1188720"/>
          <a:ext cx="8944644" cy="4754882"/>
        </p:xfrm>
        <a:graphic>
          <a:graphicData uri="http://schemas.openxmlformats.org/drawingml/2006/table">
            <a:tbl>
              <a:tblPr/>
              <a:tblGrid>
                <a:gridCol w="960499">
                  <a:extLst>
                    <a:ext uri="{9D8B030D-6E8A-4147-A177-3AD203B41FA5}">
                      <a16:colId xmlns:a16="http://schemas.microsoft.com/office/drawing/2014/main" val="2283017982"/>
                    </a:ext>
                  </a:extLst>
                </a:gridCol>
                <a:gridCol w="1413598">
                  <a:extLst>
                    <a:ext uri="{9D8B030D-6E8A-4147-A177-3AD203B41FA5}">
                      <a16:colId xmlns:a16="http://schemas.microsoft.com/office/drawing/2014/main" val="1834932822"/>
                    </a:ext>
                  </a:extLst>
                </a:gridCol>
                <a:gridCol w="835946">
                  <a:extLst>
                    <a:ext uri="{9D8B030D-6E8A-4147-A177-3AD203B41FA5}">
                      <a16:colId xmlns:a16="http://schemas.microsoft.com/office/drawing/2014/main" val="2208285765"/>
                    </a:ext>
                  </a:extLst>
                </a:gridCol>
                <a:gridCol w="998132">
                  <a:extLst>
                    <a:ext uri="{9D8B030D-6E8A-4147-A177-3AD203B41FA5}">
                      <a16:colId xmlns:a16="http://schemas.microsoft.com/office/drawing/2014/main" val="1975013075"/>
                    </a:ext>
                  </a:extLst>
                </a:gridCol>
                <a:gridCol w="753529">
                  <a:extLst>
                    <a:ext uri="{9D8B030D-6E8A-4147-A177-3AD203B41FA5}">
                      <a16:colId xmlns:a16="http://schemas.microsoft.com/office/drawing/2014/main" val="1606365386"/>
                    </a:ext>
                  </a:extLst>
                </a:gridCol>
                <a:gridCol w="1221506">
                  <a:extLst>
                    <a:ext uri="{9D8B030D-6E8A-4147-A177-3AD203B41FA5}">
                      <a16:colId xmlns:a16="http://schemas.microsoft.com/office/drawing/2014/main" val="4292045066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2875554566"/>
                    </a:ext>
                  </a:extLst>
                </a:gridCol>
                <a:gridCol w="1380717">
                  <a:extLst>
                    <a:ext uri="{9D8B030D-6E8A-4147-A177-3AD203B41FA5}">
                      <a16:colId xmlns:a16="http://schemas.microsoft.com/office/drawing/2014/main" val="1518148064"/>
                    </a:ext>
                  </a:extLst>
                </a:gridCol>
              </a:tblGrid>
              <a:tr h="304557"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REVENUE/FUNDING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237594"/>
                  </a:ext>
                </a:extLst>
              </a:tr>
              <a:tr h="89982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0648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953893"/>
                  </a:ext>
                </a:extLst>
              </a:tr>
              <a:tr h="6644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49746"/>
                  </a:ext>
                </a:extLst>
              </a:tr>
              <a:tr h="76241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Revenue(Paris Club Refund)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559681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485936"/>
                  </a:ext>
                </a:extLst>
              </a:tr>
              <a:tr h="66448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021590"/>
                  </a:ext>
                </a:extLst>
              </a:tr>
              <a:tr h="5454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268383"/>
                  </a:ext>
                </a:extLst>
              </a:tr>
              <a:tr h="30455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7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25" y="90624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1600" dirty="0"/>
              <a:t>HALF YEAR OF Y2020 IGR OF MAJOR REVENUE GENERATING AGENCIES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570202"/>
              </p:ext>
            </p:extLst>
          </p:nvPr>
        </p:nvGraphicFramePr>
        <p:xfrm>
          <a:off x="1828800" y="722236"/>
          <a:ext cx="7903031" cy="5191718"/>
        </p:xfrm>
        <a:graphic>
          <a:graphicData uri="http://schemas.openxmlformats.org/drawingml/2006/table">
            <a:tbl>
              <a:tblPr/>
              <a:tblGrid>
                <a:gridCol w="915740">
                  <a:extLst>
                    <a:ext uri="{9D8B030D-6E8A-4147-A177-3AD203B41FA5}">
                      <a16:colId xmlns:a16="http://schemas.microsoft.com/office/drawing/2014/main" val="2781585911"/>
                    </a:ext>
                  </a:extLst>
                </a:gridCol>
                <a:gridCol w="1949763">
                  <a:extLst>
                    <a:ext uri="{9D8B030D-6E8A-4147-A177-3AD203B41FA5}">
                      <a16:colId xmlns:a16="http://schemas.microsoft.com/office/drawing/2014/main" val="1000088425"/>
                    </a:ext>
                  </a:extLst>
                </a:gridCol>
                <a:gridCol w="1756124">
                  <a:extLst>
                    <a:ext uri="{9D8B030D-6E8A-4147-A177-3AD203B41FA5}">
                      <a16:colId xmlns:a16="http://schemas.microsoft.com/office/drawing/2014/main" val="960462877"/>
                    </a:ext>
                  </a:extLst>
                </a:gridCol>
                <a:gridCol w="2117651">
                  <a:extLst>
                    <a:ext uri="{9D8B030D-6E8A-4147-A177-3AD203B41FA5}">
                      <a16:colId xmlns:a16="http://schemas.microsoft.com/office/drawing/2014/main" val="3036767039"/>
                    </a:ext>
                  </a:extLst>
                </a:gridCol>
                <a:gridCol w="1163753">
                  <a:extLst>
                    <a:ext uri="{9D8B030D-6E8A-4147-A177-3AD203B41FA5}">
                      <a16:colId xmlns:a16="http://schemas.microsoft.com/office/drawing/2014/main" val="1168814636"/>
                    </a:ext>
                  </a:extLst>
                </a:gridCol>
              </a:tblGrid>
              <a:tr h="3960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PERFORMANCE 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644821"/>
                  </a:ext>
                </a:extLst>
              </a:tr>
              <a:tr h="2984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70,369,609,302.32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15,112,580,988.63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165870"/>
                  </a:ext>
                </a:extLst>
              </a:tr>
              <a:tr h="2984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26,129,711,786.20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841,438,323.62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44102"/>
                  </a:ext>
                </a:extLst>
              </a:tr>
              <a:tr h="3316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797,992,060.23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525814"/>
                  </a:ext>
                </a:extLst>
              </a:tr>
              <a:tr h="43018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Ogun State Urban and Regional Planning Board          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643,325,928.77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88266"/>
                  </a:ext>
                </a:extLst>
              </a:tr>
              <a:tr h="2965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623,516,626.91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789830"/>
                  </a:ext>
                </a:extLst>
              </a:tr>
              <a:tr h="41356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585,872,600.00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799665"/>
                  </a:ext>
                </a:extLst>
              </a:tr>
              <a:tr h="4459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413,513,565.59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559794"/>
                  </a:ext>
                </a:extLst>
              </a:tr>
              <a:tr h="2984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491,998,028.72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154,968,421.63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432817"/>
                  </a:ext>
                </a:extLst>
              </a:tr>
              <a:tr h="3238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Finance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1,055,983,919.80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129,937,211.18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476052"/>
                  </a:ext>
                </a:extLst>
              </a:tr>
              <a:tr h="3960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Accountant-General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113,071,378.03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798366"/>
                  </a:ext>
                </a:extLst>
              </a:tr>
              <a:tr h="3960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Development Corporation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100,661,807.16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804393"/>
                  </a:ext>
                </a:extLst>
              </a:tr>
              <a:tr h="29842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104,547,303,037.04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19,516,878,911.75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426106"/>
                  </a:ext>
                </a:extLst>
              </a:tr>
              <a:tr h="3188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9,005,024,235.38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4,167,568,612.99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663957"/>
                  </a:ext>
                </a:extLst>
              </a:tr>
              <a:tr h="2030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113,552,327,272.42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23,684,447,524.74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591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8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063" y="304936"/>
            <a:ext cx="7164054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200" dirty="0">
                <a:latin typeface="+mn-lt"/>
              </a:rPr>
              <a:t>Expenditure </a:t>
            </a:r>
            <a:r>
              <a:rPr lang="en-ZA" sz="2200" dirty="0">
                <a:latin typeface="+mn-lt"/>
              </a:rPr>
              <a:t>Review</a:t>
            </a:r>
            <a:r>
              <a:rPr lang="yo-NG" sz="2200" dirty="0">
                <a:latin typeface="+mn-lt"/>
              </a:rPr>
              <a:t> </a:t>
            </a:r>
            <a:r>
              <a:rPr lang="en-GB" sz="2200" dirty="0">
                <a:latin typeface="+mn-lt"/>
              </a:rPr>
              <a:t>- </a:t>
            </a:r>
            <a:r>
              <a:rPr lang="en-US" sz="2200" dirty="0">
                <a:latin typeface="+mn-lt"/>
              </a:rPr>
              <a:t>January</a:t>
            </a:r>
            <a:r>
              <a:rPr lang="yo-NG" sz="2200" dirty="0">
                <a:latin typeface="+mn-lt"/>
              </a:rPr>
              <a:t> to </a:t>
            </a:r>
            <a:r>
              <a:rPr lang="en-ZA" sz="2200" dirty="0">
                <a:latin typeface="+mn-lt"/>
              </a:rPr>
              <a:t>June </a:t>
            </a:r>
            <a:r>
              <a:rPr lang="yo-NG" sz="2200" dirty="0">
                <a:latin typeface="+mn-lt"/>
              </a:rPr>
              <a:t>20</a:t>
            </a:r>
            <a:r>
              <a:rPr lang="en-US" sz="2200" dirty="0">
                <a:latin typeface="+mn-lt"/>
              </a:rPr>
              <a:t>20</a:t>
            </a:r>
            <a:br>
              <a:rPr lang="en-ZA" sz="2200" dirty="0"/>
            </a:b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041652"/>
              </p:ext>
            </p:extLst>
          </p:nvPr>
        </p:nvGraphicFramePr>
        <p:xfrm>
          <a:off x="1695339" y="1122939"/>
          <a:ext cx="8768118" cy="4671968"/>
        </p:xfrm>
        <a:graphic>
          <a:graphicData uri="http://schemas.openxmlformats.org/drawingml/2006/table">
            <a:tbl>
              <a:tblPr/>
              <a:tblGrid>
                <a:gridCol w="1348940">
                  <a:extLst>
                    <a:ext uri="{9D8B030D-6E8A-4147-A177-3AD203B41FA5}">
                      <a16:colId xmlns:a16="http://schemas.microsoft.com/office/drawing/2014/main" val="2102727088"/>
                    </a:ext>
                  </a:extLst>
                </a:gridCol>
                <a:gridCol w="2259015">
                  <a:extLst>
                    <a:ext uri="{9D8B030D-6E8A-4147-A177-3AD203B41FA5}">
                      <a16:colId xmlns:a16="http://schemas.microsoft.com/office/drawing/2014/main" val="3915775645"/>
                    </a:ext>
                  </a:extLst>
                </a:gridCol>
                <a:gridCol w="2259015">
                  <a:extLst>
                    <a:ext uri="{9D8B030D-6E8A-4147-A177-3AD203B41FA5}">
                      <a16:colId xmlns:a16="http://schemas.microsoft.com/office/drawing/2014/main" val="2263318472"/>
                    </a:ext>
                  </a:extLst>
                </a:gridCol>
                <a:gridCol w="1441334">
                  <a:extLst>
                    <a:ext uri="{9D8B030D-6E8A-4147-A177-3AD203B41FA5}">
                      <a16:colId xmlns:a16="http://schemas.microsoft.com/office/drawing/2014/main" val="1787474445"/>
                    </a:ext>
                  </a:extLst>
                </a:gridCol>
                <a:gridCol w="1459814">
                  <a:extLst>
                    <a:ext uri="{9D8B030D-6E8A-4147-A177-3AD203B41FA5}">
                      <a16:colId xmlns:a16="http://schemas.microsoft.com/office/drawing/2014/main" val="3069224988"/>
                    </a:ext>
                  </a:extLst>
                </a:gridCol>
              </a:tblGrid>
              <a:tr h="4686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                Jan. – June. 2020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10750"/>
                  </a:ext>
                </a:extLst>
              </a:tr>
              <a:tr h="3753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69,087,567,259.23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25,970,171,788.61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30795"/>
                  </a:ext>
                </a:extLst>
              </a:tr>
              <a:tr h="5582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15,566,772,510.19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8,446,114,450.09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136"/>
                  </a:ext>
                </a:extLst>
              </a:tr>
              <a:tr h="26639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84,654,339,769.42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34,416,286,238.70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395341"/>
                  </a:ext>
                </a:extLst>
              </a:tr>
              <a:tr h="4193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39,148,659,349.35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10,120,697,027.06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748727"/>
                  </a:ext>
                </a:extLst>
              </a:tr>
              <a:tr h="52557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8,678,052,005.76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335,331,836.02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5436"/>
                  </a:ext>
                </a:extLst>
              </a:tr>
              <a:tr h="3753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132,481,051,124.53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44,872,315,101.78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02025"/>
                  </a:ext>
                </a:extLst>
              </a:tr>
              <a:tr h="5229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14,895,888,809.84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509443"/>
                  </a:ext>
                </a:extLst>
              </a:tr>
              <a:tr h="3753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7,000,000,000.00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4,537,547,197.27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916071"/>
                  </a:ext>
                </a:extLst>
              </a:tr>
              <a:tr h="3753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148,426,487,251.94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19,433,436,007.11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656846"/>
                  </a:ext>
                </a:extLst>
              </a:tr>
              <a:tr h="4094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280,907,538,376.47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64,305,751,108.89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4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1274</Words>
  <Application>Microsoft Office PowerPoint</Application>
  <PresentationFormat>Widescreen</PresentationFormat>
  <Paragraphs>636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REVISED BUDGET (280.91NBn) HALF YEAR BUDGET IMPLEMENTATION REPORT (JANUARY –JUNE 2020) </vt:lpstr>
      <vt:lpstr> Year 2020 Mid Year REVISED Budget Performance</vt:lpstr>
      <vt:lpstr>Revenue Review</vt:lpstr>
      <vt:lpstr> Details of Actual Revenue (January – June 2020) </vt:lpstr>
      <vt:lpstr>  Revenue Performance - Funding Sources( January - June 2020.) </vt:lpstr>
      <vt:lpstr>Revenue Details at a glance (January-June 2019) </vt:lpstr>
      <vt:lpstr>HALF YEAR OF Y2020 IGR OF MAJOR REVENUE GENERATING AGENCIES</vt:lpstr>
      <vt:lpstr>Expenditure Review</vt:lpstr>
      <vt:lpstr> Expenditure Review - January to June 2020 </vt:lpstr>
      <vt:lpstr> Expenditure Review - January to June 2019  </vt:lpstr>
      <vt:lpstr>Comparison of Expenditure Actual Performance for Half Year of 2020 and Corresponding Period,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 </dc:title>
  <dc:creator>MIN. OF BUDGET&amp;PLANN</dc:creator>
  <cp:lastModifiedBy>KARIMOT KAREEM</cp:lastModifiedBy>
  <cp:revision>102</cp:revision>
  <dcterms:created xsi:type="dcterms:W3CDTF">2020-04-18T18:41:11Z</dcterms:created>
  <dcterms:modified xsi:type="dcterms:W3CDTF">2021-07-23T18:51:00Z</dcterms:modified>
</cp:coreProperties>
</file>